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5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0" r:id="rId2"/>
    <p:sldMasterId id="2147483714" r:id="rId3"/>
    <p:sldMasterId id="2147483727" r:id="rId4"/>
    <p:sldMasterId id="2147483740" r:id="rId5"/>
    <p:sldMasterId id="2147483753" r:id="rId6"/>
  </p:sldMasterIdLst>
  <p:notesMasterIdLst>
    <p:notesMasterId r:id="rId21"/>
  </p:notesMasterIdLst>
  <p:handoutMasterIdLst>
    <p:handoutMasterId r:id="rId22"/>
  </p:handoutMasterIdLst>
  <p:sldIdLst>
    <p:sldId id="266" r:id="rId7"/>
    <p:sldId id="264" r:id="rId8"/>
    <p:sldId id="265" r:id="rId9"/>
    <p:sldId id="287" r:id="rId10"/>
    <p:sldId id="300" r:id="rId11"/>
    <p:sldId id="299" r:id="rId12"/>
    <p:sldId id="286" r:id="rId13"/>
    <p:sldId id="301" r:id="rId14"/>
    <p:sldId id="294" r:id="rId15"/>
    <p:sldId id="298" r:id="rId16"/>
    <p:sldId id="302" r:id="rId17"/>
    <p:sldId id="297" r:id="rId18"/>
    <p:sldId id="303" r:id="rId19"/>
    <p:sldId id="30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uvertures" id="{459E2E5D-FCF9-45B0-825F-3F0E3D5542CE}">
          <p14:sldIdLst>
            <p14:sldId id="266"/>
          </p14:sldIdLst>
        </p14:section>
        <p14:section name="sommaire" id="{AF974EF0-0F4D-465A-BF26-A8C9F9292B5D}">
          <p14:sldIdLst>
            <p14:sldId id="264"/>
          </p14:sldIdLst>
        </p14:section>
        <p14:section name="slides génériques" id="{8B0013E9-FAA7-4843-8B5F-D6F25C4E8CFF}">
          <p14:sldIdLst>
            <p14:sldId id="265"/>
            <p14:sldId id="287"/>
            <p14:sldId id="300"/>
            <p14:sldId id="299"/>
            <p14:sldId id="286"/>
            <p14:sldId id="301"/>
            <p14:sldId id="294"/>
            <p14:sldId id="298"/>
            <p14:sldId id="302"/>
            <p14:sldId id="297"/>
            <p14:sldId id="303"/>
            <p14:sldId id="3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5" autoAdjust="0"/>
    <p:restoredTop sz="93852" autoAdjust="0"/>
  </p:normalViewPr>
  <p:slideViewPr>
    <p:cSldViewPr snapToGrid="0" showGuides="1">
      <p:cViewPr>
        <p:scale>
          <a:sx n="70" d="100"/>
          <a:sy n="70" d="100"/>
        </p:scale>
        <p:origin x="-1686" y="-9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BCC9FEC9-2CDD-134F-840A-8F57484A29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EC13CF4C-D8D8-324F-AFA7-772950C224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B692F-B762-CF4B-A8A8-22AAB26BA03B}" type="datetimeFigureOut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C31A6AC-A6A7-3248-B6E6-95946088A4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802CA66-22E3-C34E-89C6-B4B2A67C3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41BAA-598B-594C-8490-B89944D016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62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3A9EE-EAD2-0C48-AEF4-C2D4DC6DFEA0}" type="datetimeFigureOut">
              <a:rPr lang="fr-FR" smtClean="0"/>
              <a:t>05/05/2022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3AB8B-6D17-C244-B144-C2D3D1B3A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9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7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0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0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0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0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0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1 CNAM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alimentation&#10;&#10;Description générée automatiquement">
            <a:extLst>
              <a:ext uri="{FF2B5EF4-FFF2-40B4-BE49-F238E27FC236}">
                <a16:creationId xmlns="" xmlns:a16="http://schemas.microsoft.com/office/drawing/2014/main" id="{6C1F8D08-6EB0-422B-93A1-7AFDDC66FE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79" t="13944" r="62" b="12486"/>
          <a:stretch/>
        </p:blipFill>
        <p:spPr>
          <a:xfrm>
            <a:off x="536575" y="279400"/>
            <a:ext cx="4705350" cy="1689100"/>
          </a:xfrm>
          <a:prstGeom prst="rect">
            <a:avLst/>
          </a:prstGeom>
        </p:spPr>
      </p:pic>
      <p:sp>
        <p:nvSpPr>
          <p:cNvPr id="9" name="Espace réservé pour une image  2">
            <a:extLst>
              <a:ext uri="{FF2B5EF4-FFF2-40B4-BE49-F238E27FC236}">
                <a16:creationId xmlns="" xmlns:a16="http://schemas.microsoft.com/office/drawing/2014/main" id="{4A942647-1398-2A41-AAA1-AA7C84CCEB7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07203" y="2188868"/>
            <a:ext cx="11178000" cy="41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2" name="Titre 1">
            <a:extLst>
              <a:ext uri="{FF2B5EF4-FFF2-40B4-BE49-F238E27FC236}">
                <a16:creationId xmlns="" xmlns:a16="http://schemas.microsoft.com/office/drawing/2014/main" id="{08C5C4EE-51F7-9940-9606-76F8D4D73B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1" y="2188888"/>
            <a:ext cx="6840000" cy="4157999"/>
          </a:xfrm>
          <a:prstGeom prst="rect">
            <a:avLst/>
          </a:prstGeom>
          <a:noFill/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Espace réservé de la date 11">
            <a:extLst>
              <a:ext uri="{FF2B5EF4-FFF2-40B4-BE49-F238E27FC236}">
                <a16:creationId xmlns="" xmlns:a16="http://schemas.microsoft.com/office/drawing/2014/main" id="{03F3D622-9637-41B2-A77E-476826BB4A98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899487" y="6372000"/>
            <a:ext cx="1800000" cy="288000"/>
          </a:xfrm>
        </p:spPr>
        <p:txBody>
          <a:bodyPr/>
          <a:lstStyle/>
          <a:p>
            <a:fld id="{7A90C9BA-8212-E643-99E2-71E2B6F6098A}" type="datetime1">
              <a:rPr lang="fr-FR" smtClean="0"/>
              <a:t>05/05/2022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27395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3094" y="2087730"/>
            <a:ext cx="10421566" cy="3766660"/>
          </a:xfrm>
        </p:spPr>
        <p:txBody>
          <a:bodyPr/>
          <a:lstStyle>
            <a:lvl1pPr marL="0" indent="0">
              <a:buNone/>
              <a:defRPr sz="2200" b="0">
                <a:solidFill>
                  <a:schemeClr val="tx2"/>
                </a:solidFill>
              </a:defRPr>
            </a:lvl1pPr>
            <a:lvl2pPr marL="0" indent="144000">
              <a:spcAft>
                <a:spcPts val="800"/>
              </a:spcAft>
              <a:buClr>
                <a:schemeClr val="tx2"/>
              </a:buClr>
              <a:buFont typeface="Symbol" panose="05050102010706020507" pitchFamily="18" charset="2"/>
              <a:buChar char=""/>
              <a:defRPr b="1"/>
            </a:lvl2pPr>
            <a:lvl3pPr>
              <a:spcAft>
                <a:spcPts val="600"/>
              </a:spcAft>
              <a:defRPr sz="1600" b="0"/>
            </a:lvl3pPr>
            <a:lvl4pPr>
              <a:defRPr sz="1400" b="1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616581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3094" y="2087730"/>
            <a:ext cx="10421566" cy="3766660"/>
          </a:xfrm>
        </p:spPr>
        <p:txBody>
          <a:bodyPr/>
          <a:lstStyle>
            <a:lvl1pPr marL="0" indent="0">
              <a:buNone/>
              <a:defRPr sz="2200" b="0">
                <a:solidFill>
                  <a:schemeClr val="tx2"/>
                </a:solidFill>
              </a:defRPr>
            </a:lvl1pPr>
            <a:lvl2pPr marL="0" indent="144000">
              <a:spcAft>
                <a:spcPts val="800"/>
              </a:spcAft>
              <a:buClr>
                <a:schemeClr val="tx2"/>
              </a:buClr>
              <a:buFont typeface="Symbol" panose="05050102010706020507" pitchFamily="18" charset="2"/>
              <a:buChar char=""/>
              <a:defRPr b="1"/>
            </a:lvl2pPr>
            <a:lvl3pPr>
              <a:spcAft>
                <a:spcPts val="600"/>
              </a:spcAft>
              <a:defRPr sz="1600" b="0"/>
            </a:lvl3pPr>
            <a:lvl4pPr>
              <a:defRPr sz="1400" b="1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856391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3094" y="2087730"/>
            <a:ext cx="10421566" cy="3766660"/>
          </a:xfrm>
        </p:spPr>
        <p:txBody>
          <a:bodyPr/>
          <a:lstStyle>
            <a:lvl1pPr marL="0" indent="0">
              <a:buNone/>
              <a:defRPr sz="2200" b="0">
                <a:solidFill>
                  <a:schemeClr val="tx2"/>
                </a:solidFill>
              </a:defRPr>
            </a:lvl1pPr>
            <a:lvl2pPr marL="0" indent="144000">
              <a:spcAft>
                <a:spcPts val="800"/>
              </a:spcAft>
              <a:buClr>
                <a:schemeClr val="tx2"/>
              </a:buClr>
              <a:buFont typeface="Symbol" panose="05050102010706020507" pitchFamily="18" charset="2"/>
              <a:buChar char=""/>
              <a:defRPr b="1"/>
            </a:lvl2pPr>
            <a:lvl3pPr>
              <a:spcAft>
                <a:spcPts val="600"/>
              </a:spcAft>
              <a:defRPr sz="1600" b="0"/>
            </a:lvl3pPr>
            <a:lvl4pPr>
              <a:defRPr sz="1400" b="1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433927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3094" y="2087730"/>
            <a:ext cx="10421566" cy="3766660"/>
          </a:xfrm>
        </p:spPr>
        <p:txBody>
          <a:bodyPr/>
          <a:lstStyle>
            <a:lvl1pPr marL="0" indent="0">
              <a:buNone/>
              <a:defRPr sz="2200" b="0">
                <a:solidFill>
                  <a:schemeClr val="tx2"/>
                </a:solidFill>
              </a:defRPr>
            </a:lvl1pPr>
            <a:lvl2pPr marL="0" indent="144000">
              <a:spcAft>
                <a:spcPts val="800"/>
              </a:spcAft>
              <a:buClr>
                <a:schemeClr val="tx2"/>
              </a:buClr>
              <a:buFont typeface="Symbol" panose="05050102010706020507" pitchFamily="18" charset="2"/>
              <a:buChar char=""/>
              <a:defRPr b="1"/>
            </a:lvl2pPr>
            <a:lvl3pPr>
              <a:spcAft>
                <a:spcPts val="600"/>
              </a:spcAft>
              <a:defRPr sz="1600" b="0"/>
            </a:lvl3pPr>
            <a:lvl4pPr>
              <a:defRPr sz="1400" b="1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4385533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3094" y="2087730"/>
            <a:ext cx="10421566" cy="3766660"/>
          </a:xfrm>
        </p:spPr>
        <p:txBody>
          <a:bodyPr/>
          <a:lstStyle>
            <a:lvl1pPr marL="0" indent="0">
              <a:buNone/>
              <a:defRPr sz="2200" b="0">
                <a:solidFill>
                  <a:schemeClr val="tx2"/>
                </a:solidFill>
              </a:defRPr>
            </a:lvl1pPr>
            <a:lvl2pPr marL="0" indent="144000">
              <a:spcAft>
                <a:spcPts val="800"/>
              </a:spcAft>
              <a:buClr>
                <a:schemeClr val="tx2"/>
              </a:buClr>
              <a:buFont typeface="Symbol" panose="05050102010706020507" pitchFamily="18" charset="2"/>
              <a:buChar char=""/>
              <a:defRPr b="1"/>
            </a:lvl2pPr>
            <a:lvl3pPr>
              <a:spcAft>
                <a:spcPts val="600"/>
              </a:spcAft>
              <a:defRPr sz="1600" b="0"/>
            </a:lvl3pPr>
            <a:lvl4pPr>
              <a:defRPr sz="1400" b="1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851193"/>
      </p:ext>
    </p:extLst>
  </p:cSld>
  <p:clrMapOvr>
    <a:masterClrMapping/>
  </p:clrMapOvr>
  <p:transition spd="slow">
    <p:randomBar dir="vert"/>
  </p:transition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60" y="2087731"/>
            <a:ext cx="5275740" cy="371408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660" y="1609595"/>
            <a:ext cx="5595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41729387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60" y="2087731"/>
            <a:ext cx="5275740" cy="371408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660" y="1609595"/>
            <a:ext cx="5595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4521085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60" y="2087731"/>
            <a:ext cx="5275740" cy="371408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660" y="1609595"/>
            <a:ext cx="5595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49835702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60" y="2087731"/>
            <a:ext cx="5275740" cy="371408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660" y="1609595"/>
            <a:ext cx="5595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00448501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60" y="2087731"/>
            <a:ext cx="5275740" cy="371408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660" y="1609595"/>
            <a:ext cx="5595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5168624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2 CNAM Couverture fond couleur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alimentation&#10;&#10;Description générée automatiquement">
            <a:extLst>
              <a:ext uri="{FF2B5EF4-FFF2-40B4-BE49-F238E27FC236}">
                <a16:creationId xmlns="" xmlns:a16="http://schemas.microsoft.com/office/drawing/2014/main" id="{62AF9597-0C86-4349-A32D-827983D78E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79" t="13944" r="62" b="12486"/>
          <a:stretch/>
        </p:blipFill>
        <p:spPr>
          <a:xfrm>
            <a:off x="536575" y="279400"/>
            <a:ext cx="4705350" cy="1689100"/>
          </a:xfrm>
          <a:prstGeom prst="rect">
            <a:avLst/>
          </a:prstGeom>
        </p:spPr>
      </p:pic>
      <p:sp>
        <p:nvSpPr>
          <p:cNvPr id="9" name="Espace réservé pour une image  2">
            <a:extLst>
              <a:ext uri="{FF2B5EF4-FFF2-40B4-BE49-F238E27FC236}">
                <a16:creationId xmlns="" xmlns:a16="http://schemas.microsoft.com/office/drawing/2014/main" id="{4A942647-1398-2A41-AAA1-AA7C84CCEB7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437376" y="2188868"/>
            <a:ext cx="5247825" cy="41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="" xmlns:a16="http://schemas.microsoft.com/office/drawing/2014/main" id="{61993A03-7512-D045-9F2A-F91E04EFA9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1" y="2188888"/>
            <a:ext cx="5930575" cy="4157999"/>
          </a:xfrm>
          <a:prstGeom prst="rect">
            <a:avLst/>
          </a:prstGeom>
          <a:solidFill>
            <a:schemeClr val="tx1"/>
          </a:solidFill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B17E3FC-C8AD-432C-B477-A8A2BEAFFBF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B8C3EE7F-F74B-C644-8F10-503D241C2E0D}" type="datetime1">
              <a:rPr lang="fr-FR" smtClean="0"/>
              <a:t>05/05/2022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686717"/>
      </p:ext>
    </p:extLst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8664" y="1609595"/>
            <a:ext cx="11193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44209717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8664" y="1609595"/>
            <a:ext cx="11193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73355001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8664" y="1609595"/>
            <a:ext cx="11193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5075252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8664" y="1609595"/>
            <a:ext cx="11193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9786713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8664" y="1609595"/>
            <a:ext cx="11193938" cy="419222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96386339"/>
      </p:ext>
    </p:extLst>
  </p:cSld>
  <p:clrMapOvr>
    <a:masterClrMapping/>
  </p:clrMapOvr>
  <p:transition spd="slow">
    <p:randomBa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Espace réservé du texte 8">
            <a:extLst>
              <a:ext uri="{FF2B5EF4-FFF2-40B4-BE49-F238E27FC236}">
                <a16:creationId xmlns="" xmlns:a16="http://schemas.microsoft.com/office/drawing/2014/main" id="{761F1608-1EEB-E647-B6C1-A92DFDEA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71" y="4888434"/>
            <a:ext cx="3527241" cy="915468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="" xmlns:a16="http://schemas.microsoft.com/office/drawing/2014/main" id="{12396C78-3A19-AA4A-BA82-771000D34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051" y="4888452"/>
            <a:ext cx="3527241" cy="915469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="" xmlns:a16="http://schemas.microsoft.com/office/drawing/2014/main" id="{EC2BF74E-545A-A440-902F-FA50E56110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67431" y="4888431"/>
            <a:ext cx="3527241" cy="91547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8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=""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6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=""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48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0176855"/>
      </p:ext>
    </p:extLst>
  </p:cSld>
  <p:clrMapOvr>
    <a:masterClrMapping/>
  </p:clrMapOvr>
  <p:transition spd="slow">
    <p:randomBar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8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=""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6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=""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48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="" xmlns:a16="http://schemas.microsoft.com/office/drawing/2014/main" id="{F2F5452A-EA35-364C-871A-EF7CC620C4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71" y="4888434"/>
            <a:ext cx="3527241" cy="915468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="" xmlns:a16="http://schemas.microsoft.com/office/drawing/2014/main" id="{826E2E5D-419D-F744-910A-52FB82C616E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051" y="4888452"/>
            <a:ext cx="3527241" cy="915469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="" xmlns:a16="http://schemas.microsoft.com/office/drawing/2014/main" id="{822EADD7-9147-EC4B-B04B-311375EF40B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67431" y="4888431"/>
            <a:ext cx="3527241" cy="91547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10288797"/>
      </p:ext>
    </p:extLst>
  </p:cSld>
  <p:clrMapOvr>
    <a:masterClrMapping/>
  </p:clrMapOvr>
  <p:transition spd="slow">
    <p:randomBar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8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=""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6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=""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48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="" xmlns:a16="http://schemas.microsoft.com/office/drawing/2014/main" id="{21928D4E-4DC9-7743-8E29-22CA76F8BA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71" y="4888434"/>
            <a:ext cx="3527241" cy="915468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="" xmlns:a16="http://schemas.microsoft.com/office/drawing/2014/main" id="{55C896D7-F7BF-3B45-9D73-EEF39DDECBA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051" y="4888452"/>
            <a:ext cx="3527241" cy="915469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="" xmlns:a16="http://schemas.microsoft.com/office/drawing/2014/main" id="{971C6247-F563-9D41-B02F-4C097708A15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67431" y="4888431"/>
            <a:ext cx="3527241" cy="91547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98581213"/>
      </p:ext>
    </p:extLst>
  </p:cSld>
  <p:clrMapOvr>
    <a:masterClrMapping/>
  </p:clrMapOvr>
  <p:transition spd="slow">
    <p:randomBar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8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=""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6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=""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48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="" xmlns:a16="http://schemas.microsoft.com/office/drawing/2014/main" id="{2F079DAE-8087-FE48-B24F-3114264C0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71" y="4888434"/>
            <a:ext cx="3527241" cy="915468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="" xmlns:a16="http://schemas.microsoft.com/office/drawing/2014/main" id="{F615992A-2E96-9841-A17D-A1581687B4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051" y="4888452"/>
            <a:ext cx="3527241" cy="915469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="" xmlns:a16="http://schemas.microsoft.com/office/drawing/2014/main" id="{2B4AA268-8909-0A46-B5FD-C7B5494FB6F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67431" y="4888431"/>
            <a:ext cx="3527241" cy="91547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54372591"/>
      </p:ext>
    </p:extLst>
  </p:cSld>
  <p:clrMapOvr>
    <a:masterClrMapping/>
  </p:clrMapOvr>
  <p:transition spd="slow">
    <p:randomBar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=""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8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=""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67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=""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48" y="1824038"/>
            <a:ext cx="3527425" cy="2849562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="" xmlns:a16="http://schemas.microsoft.com/office/drawing/2014/main" id="{36C85B24-1F14-2A46-91FC-0B7FC6738D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671" y="4888434"/>
            <a:ext cx="3527241" cy="915468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="" xmlns:a16="http://schemas.microsoft.com/office/drawing/2014/main" id="{54E46A9B-34F6-7B44-BE45-AAEC5E45425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051" y="4888452"/>
            <a:ext cx="3527241" cy="915469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="" xmlns:a16="http://schemas.microsoft.com/office/drawing/2014/main" id="{F853C672-16A4-9247-B4D1-3250EC97071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67431" y="4888431"/>
            <a:ext cx="3527241" cy="91547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9953842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3 CNAM Couverture fond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alimentation&#10;&#10;Description générée automatiquement">
            <a:extLst>
              <a:ext uri="{FF2B5EF4-FFF2-40B4-BE49-F238E27FC236}">
                <a16:creationId xmlns="" xmlns:a16="http://schemas.microsoft.com/office/drawing/2014/main" id="{5FCC7EBB-3471-4590-8C18-BE9203E2E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79" t="13944" r="62" b="12486"/>
          <a:stretch/>
        </p:blipFill>
        <p:spPr>
          <a:xfrm>
            <a:off x="536575" y="279400"/>
            <a:ext cx="4705350" cy="1689100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="" xmlns:a16="http://schemas.microsoft.com/office/drawing/2014/main" id="{61993A03-7512-D045-9F2A-F91E04EFA9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0" y="2188888"/>
            <a:ext cx="11178400" cy="4157999"/>
          </a:xfrm>
          <a:prstGeom prst="rect">
            <a:avLst/>
          </a:prstGeom>
          <a:solidFill>
            <a:schemeClr val="tx1"/>
          </a:solidFill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92507B6F-FE6B-4F61-B061-42BC8C5E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283CFBEF-98C3-6C4D-AECE-A89E43EA2455}" type="datetime1">
              <a:rPr lang="fr-FR" smtClean="0"/>
              <a:t>05/05/2022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292699"/>
      </p:ext>
    </p:extLst>
  </p:cSld>
  <p:clrMapOvr>
    <a:masterClrMapping/>
  </p:clrMapOvr>
  <p:transition spd="slow">
    <p:randomBar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3" y="496820"/>
            <a:ext cx="11185200" cy="5272797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=""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6">
            <a:extLst>
              <a:ext uri="{FF2B5EF4-FFF2-40B4-BE49-F238E27FC236}">
                <a16:creationId xmlns="" xmlns:a16="http://schemas.microsoft.com/office/drawing/2014/main" id="{C0D333F6-48EC-8A4C-A930-531E2DE5E3C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7301" y="1437881"/>
            <a:ext cx="50599" cy="1343439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="" xmlns:a16="http://schemas.microsoft.com/office/drawing/2014/main" id="{9F24CBFD-D250-A846-8089-C12AD963658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116013" y="1438295"/>
            <a:ext cx="7156450" cy="1343025"/>
          </a:xfrm>
        </p:spPr>
        <p:txBody>
          <a:bodyPr/>
          <a:lstStyle>
            <a:lvl1pPr>
              <a:defRPr sz="3600" b="1" i="0" cap="all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="" xmlns:a16="http://schemas.microsoft.com/office/drawing/2014/main" id="{0053A370-BCB9-F741-B757-FB3ED04A0B7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116014" y="3747290"/>
            <a:ext cx="2998786" cy="163830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="" xmlns:a16="http://schemas.microsoft.com/office/drawing/2014/main" id="{DDEF4A67-CF56-D046-AA7C-7AF35FFB01E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392342" y="3746502"/>
            <a:ext cx="2998786" cy="163830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="" xmlns:a16="http://schemas.microsoft.com/office/drawing/2014/main" id="{E702EB90-1B53-5B40-B4D8-18EFA767867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668670" y="3746502"/>
            <a:ext cx="2998786" cy="1638300"/>
          </a:xfr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36648729"/>
      </p:ext>
    </p:extLst>
  </p:cSld>
  <p:clrMapOvr>
    <a:masterClrMapping/>
  </p:clrMapOvr>
  <p:transition spd="slow">
    <p:randomBar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4" y="0"/>
            <a:ext cx="12190047" cy="379412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1" tIns="45680" rIns="91361" bIns="45680" anchor="ctr"/>
          <a:lstStyle>
            <a:lvl1pPr marL="538163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tabLst>
                <a:tab pos="9231313" algn="l"/>
              </a:tabLst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r-FR" altLang="fr-FR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vague_filetsVert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2767"/>
            <a:ext cx="12192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74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67188"/>
            <a:ext cx="8534400" cy="1471612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4611B-1331-445F-ABEF-1AFFA96136D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3910" y="5724572"/>
            <a:ext cx="12149017" cy="1133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 rot="2030929">
            <a:off x="9953449" y="269007"/>
            <a:ext cx="3011750" cy="296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rtlCol="0" anchor="ctr"/>
          <a:lstStyle/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FFFFFF"/>
                </a:solidFill>
              </a:rPr>
              <a:t>Version travail</a:t>
            </a:r>
            <a:endParaRPr lang="fr-FR" sz="1600" b="1" dirty="0">
              <a:solidFill>
                <a:srgbClr val="FFFFFF"/>
              </a:solidFill>
            </a:endParaRPr>
          </a:p>
        </p:txBody>
      </p:sp>
      <p:pic>
        <p:nvPicPr>
          <p:cNvPr id="11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569" y="3133272"/>
            <a:ext cx="189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124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9630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247" y="440694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4A146-E687-476E-B51E-5C782CFE7E1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392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7554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7736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1ABB4-4A5F-44A7-9924-3AD68914FC77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834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711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711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EE844-9732-499C-A49F-9675622E2B90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702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0E13E-47BC-48BC-B20A-977E193BA04B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56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297EC-0F59-45B4-80FB-44D5F0A44CB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587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397" y="273075"/>
            <a:ext cx="68150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0AD4E-0146-4C5D-8522-622AE65FD919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726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B2B20-91C4-4517-A031-535119A16158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962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="" xmlns:a16="http://schemas.microsoft.com/office/drawing/2014/main" id="{6B3716BC-8FD3-496D-ACC7-678BE5DE6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598" y="496991"/>
            <a:ext cx="11186809" cy="5272391"/>
          </a:xfrm>
          <a:prstGeom prst="rect">
            <a:avLst/>
          </a:prstGeom>
          <a:solidFill>
            <a:schemeClr val="tx1"/>
          </a:solidFill>
        </p:spPr>
        <p:txBody>
          <a:bodyPr lIns="396000" tIns="180000">
            <a:normAutofit/>
          </a:bodyPr>
          <a:lstStyle>
            <a:lvl1pPr algn="l">
              <a:defRPr sz="25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98747" y="1254637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95322" y="1808727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="" xmlns:a16="http://schemas.microsoft.com/office/drawing/2014/main" id="{32F40D82-1D3E-C543-A9C8-76923BEA9D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198747" y="2272799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="" xmlns:a16="http://schemas.microsoft.com/office/drawing/2014/main" id="{86A352DF-AB9E-9B4F-AED0-504809360D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5322" y="2826889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="" xmlns:a16="http://schemas.microsoft.com/office/drawing/2014/main" id="{9F35C531-5E0C-2348-94D4-E0DD456C27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198747" y="3290961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="" xmlns:a16="http://schemas.microsoft.com/office/drawing/2014/main" id="{115F9863-8A3D-CA4E-B187-7654539E5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5322" y="3845051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="" xmlns:a16="http://schemas.microsoft.com/office/drawing/2014/main" id="{023166E1-6828-4A45-B43D-B0C2EE9820E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198747" y="4315607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="" xmlns:a16="http://schemas.microsoft.com/office/drawing/2014/main" id="{507F5AEF-E57D-BC4A-AC62-A4381DC446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95322" y="4869697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39" name="Espace réservé du texte 2">
            <a:extLst>
              <a:ext uri="{FF2B5EF4-FFF2-40B4-BE49-F238E27FC236}">
                <a16:creationId xmlns="" xmlns:a16="http://schemas.microsoft.com/office/drawing/2014/main" id="{961AF32D-B3C4-B445-80F7-88D960D0C1D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54361" y="1254637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="" xmlns:a16="http://schemas.microsoft.com/office/drawing/2014/main" id="{E72F3648-22FD-2C45-9AA6-7AC920990B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50935" y="1808727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2" name="Espace réservé du texte 2">
            <a:extLst>
              <a:ext uri="{FF2B5EF4-FFF2-40B4-BE49-F238E27FC236}">
                <a16:creationId xmlns="" xmlns:a16="http://schemas.microsoft.com/office/drawing/2014/main" id="{35295063-CF4F-3C4D-B623-028D3714E8A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554361" y="2272799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="" xmlns:a16="http://schemas.microsoft.com/office/drawing/2014/main" id="{DC69E802-F70E-CD47-80B7-94A25976D0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0935" y="2826889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5" name="Espace réservé du texte 2">
            <a:extLst>
              <a:ext uri="{FF2B5EF4-FFF2-40B4-BE49-F238E27FC236}">
                <a16:creationId xmlns="" xmlns:a16="http://schemas.microsoft.com/office/drawing/2014/main" id="{63405BB2-EA8B-DF4F-B40D-37B864F7C34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554361" y="3290961"/>
            <a:ext cx="1080000" cy="552732"/>
          </a:xfr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6" name="Espace réservé du texte 4">
            <a:extLst>
              <a:ext uri="{FF2B5EF4-FFF2-40B4-BE49-F238E27FC236}">
                <a16:creationId xmlns="" xmlns:a16="http://schemas.microsoft.com/office/drawing/2014/main" id="{C96A372E-23AB-1645-B4A8-AAF1D6AE63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50935" y="3845051"/>
            <a:ext cx="3600000" cy="360000"/>
          </a:xfr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04447C2-B2BB-094A-A2D2-3EFA71DA32C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="" xmlns:a16="http://schemas.microsoft.com/office/drawing/2014/main" id="{A1BD8D2E-882B-4115-BB0A-4A38D47DF6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50567" y="1521862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="" xmlns:a16="http://schemas.microsoft.com/office/drawing/2014/main" id="{084485DE-C49B-4B00-B58D-6170FBE477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50567" y="2538946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6" name="Espace réservé du texte 6">
            <a:extLst>
              <a:ext uri="{FF2B5EF4-FFF2-40B4-BE49-F238E27FC236}">
                <a16:creationId xmlns="" xmlns:a16="http://schemas.microsoft.com/office/drawing/2014/main" id="{8FAC638C-D037-47B5-A2D3-B689A0E75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50567" y="3557108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7" name="Espace réservé du texte 6">
            <a:extLst>
              <a:ext uri="{FF2B5EF4-FFF2-40B4-BE49-F238E27FC236}">
                <a16:creationId xmlns="" xmlns:a16="http://schemas.microsoft.com/office/drawing/2014/main" id="{BCBB00D8-F4CA-4503-AFB4-6935E50F1A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50567" y="4581754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="" xmlns:a16="http://schemas.microsoft.com/office/drawing/2014/main" id="{466F3304-30B1-4357-B802-6A687D0B9E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12502" y="1521862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3" name="Espace réservé du texte 6">
            <a:extLst>
              <a:ext uri="{FF2B5EF4-FFF2-40B4-BE49-F238E27FC236}">
                <a16:creationId xmlns="" xmlns:a16="http://schemas.microsoft.com/office/drawing/2014/main" id="{6A33E5C5-DEB2-4E8A-8A19-D6622B086D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12502" y="2538946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4" name="Espace réservé du texte 6">
            <a:extLst>
              <a:ext uri="{FF2B5EF4-FFF2-40B4-BE49-F238E27FC236}">
                <a16:creationId xmlns="" xmlns:a16="http://schemas.microsoft.com/office/drawing/2014/main" id="{F21ADA1C-A3AB-4AC8-A63A-C3E2AE4709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512502" y="3557108"/>
            <a:ext cx="21600" cy="6372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4014783"/>
      </p:ext>
    </p:extLst>
  </p:cSld>
  <p:clrMapOvr>
    <a:masterClrMapping/>
  </p:clrMapOvr>
  <p:transition spd="slow">
    <p:randomBar dir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29C88-0D59-4951-943A-BECD11D5BA6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17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57138" y="115888"/>
            <a:ext cx="2743200" cy="6049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7547" y="115888"/>
            <a:ext cx="8042031" cy="60499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6ECD5-9E4F-4E1C-8A2E-63C396E9E1C5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18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538" y="115914"/>
            <a:ext cx="10972800" cy="581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27538" y="1052514"/>
            <a:ext cx="10972800" cy="5113337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501F0-4653-4AD3-9256-A5D7567F41D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04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2" y="0"/>
            <a:ext cx="12190047" cy="379412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1" tIns="45680" rIns="91361" bIns="45680" anchor="ctr"/>
          <a:lstStyle>
            <a:lvl1pPr marL="538163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tabLst>
                <a:tab pos="9231313" algn="l"/>
              </a:tabLst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r-FR" altLang="fr-FR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vague_filetsVert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2767"/>
            <a:ext cx="12192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70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67188"/>
            <a:ext cx="8534400" cy="1471612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4611B-1331-445F-ABEF-1AFFA96136D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3910" y="5724568"/>
            <a:ext cx="12149017" cy="1133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 rot="2030929">
            <a:off x="9953449" y="269003"/>
            <a:ext cx="3011750" cy="296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rtlCol="0" anchor="ctr"/>
          <a:lstStyle/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FFFFFF"/>
                </a:solidFill>
              </a:rPr>
              <a:t>Version travail</a:t>
            </a:r>
            <a:endParaRPr lang="fr-FR" sz="1600" b="1" dirty="0">
              <a:solidFill>
                <a:srgbClr val="FFFFFF"/>
              </a:solidFill>
            </a:endParaRPr>
          </a:p>
        </p:txBody>
      </p:sp>
      <p:pic>
        <p:nvPicPr>
          <p:cNvPr id="11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569" y="3133272"/>
            <a:ext cx="189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099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8467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247" y="440694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4A146-E687-476E-B51E-5C782CFE7E1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175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7551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7733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1ABB4-4A5F-44A7-9924-3AD68914FC77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233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711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711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EE844-9732-499C-A49F-9675622E2B90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49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0E13E-47BC-48BC-B20A-977E193BA04B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41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297EC-0F59-45B4-80FB-44D5F0A44CB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366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3" y="496820"/>
            <a:ext cx="11185200" cy="5272797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91"/>
            <a:ext cx="2880000" cy="1299879"/>
          </a:xfr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=""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=""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484108"/>
      </p:ext>
    </p:extLst>
  </p:cSld>
  <p:clrMapOvr>
    <a:masterClrMapping/>
  </p:clrMapOvr>
  <p:transition spd="slow">
    <p:randomBar dir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395" y="273071"/>
            <a:ext cx="68150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0AD4E-0146-4C5D-8522-622AE65FD919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6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B2B20-91C4-4517-A031-535119A16158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957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29C88-0D59-4951-943A-BECD11D5BA6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80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57138" y="115888"/>
            <a:ext cx="2743200" cy="6049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7547" y="115888"/>
            <a:ext cx="8042031" cy="60499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6ECD5-9E4F-4E1C-8A2E-63C396E9E1C5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823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538" y="115910"/>
            <a:ext cx="10972800" cy="581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27538" y="1052514"/>
            <a:ext cx="10972800" cy="5113337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501F0-4653-4AD3-9256-A5D7567F41D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04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9" y="0"/>
            <a:ext cx="12190047" cy="379412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1" tIns="45680" rIns="91361" bIns="45680" anchor="ctr"/>
          <a:lstStyle>
            <a:lvl1pPr marL="538163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tabLst>
                <a:tab pos="9231313" algn="l"/>
              </a:tabLst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r-FR" altLang="fr-FR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vague_filetsVert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2767"/>
            <a:ext cx="12192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6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67188"/>
            <a:ext cx="8534400" cy="1471612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4611B-1331-445F-ABEF-1AFFA96136D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3910" y="5724564"/>
            <a:ext cx="12149017" cy="1133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 rot="2030929">
            <a:off x="9953449" y="268999"/>
            <a:ext cx="3011750" cy="296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rtlCol="0" anchor="ctr"/>
          <a:lstStyle/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FFFFFF"/>
                </a:solidFill>
              </a:rPr>
              <a:t>Version travail</a:t>
            </a:r>
            <a:endParaRPr lang="fr-FR" sz="1600" b="1" dirty="0">
              <a:solidFill>
                <a:srgbClr val="FFFFFF"/>
              </a:solidFill>
            </a:endParaRPr>
          </a:p>
        </p:txBody>
      </p:sp>
      <p:pic>
        <p:nvPicPr>
          <p:cNvPr id="11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569" y="3133272"/>
            <a:ext cx="189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151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9056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247" y="440694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4A146-E687-476E-B51E-5C782CFE7E1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71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7549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7731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1ABB4-4A5F-44A7-9924-3AD68914FC77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333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711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711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EE844-9732-499C-A49F-9675622E2B90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541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3" y="496820"/>
            <a:ext cx="11185200" cy="5272797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91"/>
            <a:ext cx="2880000" cy="1299879"/>
          </a:xfr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=""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=""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5807907"/>
      </p:ext>
    </p:extLst>
  </p:cSld>
  <p:clrMapOvr>
    <a:masterClrMapping/>
  </p:clrMapOvr>
  <p:transition spd="slow">
    <p:randomBar dir="vert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0E13E-47BC-48BC-B20A-977E193BA04B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61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297EC-0F59-45B4-80FB-44D5F0A44CB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917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392" y="273067"/>
            <a:ext cx="68150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0AD4E-0146-4C5D-8522-622AE65FD919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668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B2B20-91C4-4517-A031-535119A16158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34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29C88-0D59-4951-943A-BECD11D5BA6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14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57138" y="115888"/>
            <a:ext cx="2743200" cy="6049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7547" y="115888"/>
            <a:ext cx="8042031" cy="60499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6ECD5-9E4F-4E1C-8A2E-63C396E9E1C5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56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538" y="115906"/>
            <a:ext cx="10972800" cy="581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27538" y="1052514"/>
            <a:ext cx="10972800" cy="5113337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501F0-4653-4AD3-9256-A5D7567F41D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148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5" y="0"/>
            <a:ext cx="12190047" cy="379412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1" tIns="45680" rIns="91361" bIns="45680" anchor="ctr"/>
          <a:lstStyle>
            <a:lvl1pPr marL="538163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tabLst>
                <a:tab pos="9231313" algn="l"/>
              </a:tabLst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r-FR" altLang="fr-FR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vague_filetsVert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2767"/>
            <a:ext cx="12192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60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67188"/>
            <a:ext cx="8534400" cy="1471612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4611B-1331-445F-ABEF-1AFFA96136D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3910" y="5724558"/>
            <a:ext cx="12149017" cy="1133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 rot="2030929">
            <a:off x="9953449" y="268993"/>
            <a:ext cx="3011750" cy="296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rtlCol="0" anchor="ctr"/>
          <a:lstStyle/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FFFFFF"/>
                </a:solidFill>
              </a:rPr>
              <a:t>Version travail</a:t>
            </a:r>
            <a:endParaRPr lang="fr-FR" sz="1600" b="1" dirty="0">
              <a:solidFill>
                <a:srgbClr val="FFFFFF"/>
              </a:solidFill>
            </a:endParaRPr>
          </a:p>
        </p:txBody>
      </p:sp>
      <p:pic>
        <p:nvPicPr>
          <p:cNvPr id="11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569" y="3133272"/>
            <a:ext cx="189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715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5559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247" y="440693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4A146-E687-476E-B51E-5C782CFE7E1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82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3" y="496820"/>
            <a:ext cx="11185200" cy="5272797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91"/>
            <a:ext cx="2880000" cy="1299879"/>
          </a:xfr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=""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=""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1155070"/>
      </p:ext>
    </p:extLst>
  </p:cSld>
  <p:clrMapOvr>
    <a:masterClrMapping/>
  </p:clrMapOvr>
  <p:transition spd="slow">
    <p:randomBar dir="vert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7545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7727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1ABB4-4A5F-44A7-9924-3AD68914FC77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560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711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711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EE844-9732-499C-A49F-9675622E2B90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639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0E13E-47BC-48BC-B20A-977E193BA04B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61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297EC-0F59-45B4-80FB-44D5F0A44CB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01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389" y="273061"/>
            <a:ext cx="68150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0AD4E-0146-4C5D-8522-622AE65FD919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89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B2B20-91C4-4517-A031-535119A16158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283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29C88-0D59-4951-943A-BECD11D5BA6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185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57138" y="115888"/>
            <a:ext cx="2743200" cy="6049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7547" y="115888"/>
            <a:ext cx="8042031" cy="60499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6ECD5-9E4F-4E1C-8A2E-63C396E9E1C5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07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538" y="115900"/>
            <a:ext cx="10972800" cy="581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27538" y="1052514"/>
            <a:ext cx="10972800" cy="5113337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501F0-4653-4AD3-9256-A5D7567F41D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739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" y="0"/>
            <a:ext cx="12190047" cy="379412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1" tIns="45680" rIns="91361" bIns="45680" anchor="ctr"/>
          <a:lstStyle>
            <a:lvl1pPr marL="538163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tabLst>
                <a:tab pos="9231313" algn="l"/>
              </a:tabLst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tabLst>
                <a:tab pos="9231313" algn="l"/>
              </a:tabLst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r-FR" altLang="fr-FR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vague_filetsVert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2767"/>
            <a:ext cx="12192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52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67188"/>
            <a:ext cx="8534400" cy="1471612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4611B-1331-445F-ABEF-1AFFA96136D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3908" y="5724550"/>
            <a:ext cx="12149017" cy="1133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5FA7"/>
              </a:buClr>
              <a:buSzPct val="60000"/>
              <a:buFont typeface="Arial Narrow" pitchFamily="34" charset="0"/>
              <a:buChar char="►"/>
              <a:defRPr sz="2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 Black" pitchFamily="34" charset="0"/>
              <a:buChar char="♦"/>
              <a:defRPr sz="1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 rot="2030929">
            <a:off x="9953449" y="268985"/>
            <a:ext cx="3011750" cy="296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rtlCol="0" anchor="ctr"/>
          <a:lstStyle/>
          <a:p>
            <a:pPr algn="ctr" fontAlgn="base">
              <a:spcBef>
                <a:spcPts val="40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FFFFFF"/>
                </a:solidFill>
              </a:rPr>
              <a:t>Version travail</a:t>
            </a:r>
            <a:endParaRPr lang="fr-FR" sz="1600" b="1" dirty="0">
              <a:solidFill>
                <a:srgbClr val="FFFFFF"/>
              </a:solidFill>
            </a:endParaRPr>
          </a:p>
        </p:txBody>
      </p:sp>
      <p:pic>
        <p:nvPicPr>
          <p:cNvPr id="11" name="Picture 7" descr="logo_Diaporam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569" y="3133272"/>
            <a:ext cx="18991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9804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3" y="496820"/>
            <a:ext cx="11185200" cy="5272797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91"/>
            <a:ext cx="2880000" cy="1299879"/>
          </a:xfr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=""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=""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466964"/>
      </p:ext>
    </p:extLst>
  </p:cSld>
  <p:clrMapOvr>
    <a:masterClrMapping/>
  </p:clrMapOvr>
  <p:transition spd="slow">
    <p:randomBar dir="vert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3955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247" y="440692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4A146-E687-476E-B51E-5C782CFE7E1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113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7540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7722" y="1052514"/>
            <a:ext cx="5392617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1ABB4-4A5F-44A7-9924-3AD68914FC77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206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711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711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1EE844-9732-499C-A49F-9675622E2B90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050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0E13E-47BC-48BC-B20A-977E193BA04B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47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297EC-0F59-45B4-80FB-44D5F0A44CBC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337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384" y="273053"/>
            <a:ext cx="681501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0AD4E-0146-4C5D-8522-622AE65FD919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41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B2B20-91C4-4517-A031-535119A16158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071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29C88-0D59-4951-943A-BECD11D5BA6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428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57138" y="115888"/>
            <a:ext cx="2743200" cy="6049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7546" y="115888"/>
            <a:ext cx="8042031" cy="60499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6ECD5-9E4F-4E1C-8A2E-63C396E9E1C5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54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3" y="496820"/>
            <a:ext cx="11185200" cy="5272797"/>
          </a:xfrm>
          <a:solidFill>
            <a:schemeClr val="accent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91"/>
            <a:ext cx="2880000" cy="1299879"/>
          </a:xfr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=""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=""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1323834"/>
      </p:ext>
    </p:extLst>
  </p:cSld>
  <p:clrMapOvr>
    <a:masterClrMapping/>
  </p:clrMapOvr>
  <p:transition spd="slow">
    <p:randomBar dir="vert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538" y="115892"/>
            <a:ext cx="10972800" cy="581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27538" y="1052514"/>
            <a:ext cx="10972800" cy="5113337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36816" y="65246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501F0-4653-4AD3-9256-A5D7567F41DF}" type="slidenum">
              <a:rPr lang="fr-FR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1299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alimentation&#10;&#10;Description générée automatiquement">
            <a:extLst>
              <a:ext uri="{FF2B5EF4-FFF2-40B4-BE49-F238E27FC236}">
                <a16:creationId xmlns="" xmlns:a16="http://schemas.microsoft.com/office/drawing/2014/main" id="{8E264B87-B7E8-47BF-BC87-2D2E37668E6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693878" y="5738812"/>
            <a:ext cx="2099671" cy="961074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3095" y="2087731"/>
            <a:ext cx="9360000" cy="36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DD59078-F0EA-4B2B-B92A-CB1D0AA4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3095" y="6229647"/>
            <a:ext cx="1800000" cy="2880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60558D-47B3-CE46-BCFD-EEB8EC94E2E9}" type="datetime1">
              <a:rPr lang="fr-FR" smtClean="0"/>
              <a:t>05/05/2022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A1B493F-9EAA-4161-9132-F480E263F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5470" y="6229647"/>
            <a:ext cx="720000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11">
            <a:extLst>
              <a:ext uri="{FF2B5EF4-FFF2-40B4-BE49-F238E27FC236}">
                <a16:creationId xmlns="" xmlns:a16="http://schemas.microsoft.com/office/drawing/2014/main" id="{55144D2C-A2A5-B94C-B384-9177ADFC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660" y="494798"/>
            <a:ext cx="11196000" cy="1114817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txBody>
          <a:bodyPr vert="horz" lIns="864000" tIns="72000" rIns="72000" bIns="7200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8798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0" r:id="rId4"/>
    <p:sldLayoutId id="2147483666" r:id="rId5"/>
    <p:sldLayoutId id="2147483677" r:id="rId6"/>
    <p:sldLayoutId id="2147483678" r:id="rId7"/>
    <p:sldLayoutId id="2147483679" r:id="rId8"/>
    <p:sldLayoutId id="2147483680" r:id="rId9"/>
    <p:sldLayoutId id="2147483650" r:id="rId10"/>
    <p:sldLayoutId id="2147483684" r:id="rId11"/>
    <p:sldLayoutId id="2147483685" r:id="rId12"/>
    <p:sldLayoutId id="2147483686" r:id="rId13"/>
    <p:sldLayoutId id="2147483687" r:id="rId14"/>
    <p:sldLayoutId id="2147483662" r:id="rId15"/>
    <p:sldLayoutId id="2147483688" r:id="rId16"/>
    <p:sldLayoutId id="2147483689" r:id="rId17"/>
    <p:sldLayoutId id="2147483690" r:id="rId18"/>
    <p:sldLayoutId id="2147483691" r:id="rId19"/>
    <p:sldLayoutId id="2147483683" r:id="rId20"/>
    <p:sldLayoutId id="2147483692" r:id="rId21"/>
    <p:sldLayoutId id="2147483693" r:id="rId22"/>
    <p:sldLayoutId id="2147483694" r:id="rId23"/>
    <p:sldLayoutId id="2147483695" r:id="rId24"/>
    <p:sldLayoutId id="2147483681" r:id="rId25"/>
    <p:sldLayoutId id="2147483696" r:id="rId26"/>
    <p:sldLayoutId id="2147483697" r:id="rId27"/>
    <p:sldLayoutId id="2147483698" r:id="rId28"/>
    <p:sldLayoutId id="2147483699" r:id="rId29"/>
    <p:sldLayoutId id="2147483682" r:id="rId30"/>
  </p:sldLayoutIdLst>
  <p:transition spd="slow">
    <p:randomBar dir="vert"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700"/>
        </a:spcAft>
        <a:buClr>
          <a:schemeClr val="tx2"/>
        </a:buClr>
        <a:buFont typeface="Symbol" panose="05050102010706020507" pitchFamily="18" charset="2"/>
        <a:buNone/>
        <a:defRPr sz="22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144000" algn="l" defTabSz="914400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tx2"/>
        </a:buClr>
        <a:buFont typeface="Symbol" panose="05050102010706020507" pitchFamily="18" charset="2"/>
        <a:buChar char="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538" y="10525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titre premier niveau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27538" y="115914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sommaire ou le 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38894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5FA7"/>
        </a:buClr>
        <a:buSzPct val="60000"/>
        <a:buFont typeface="Arial Narrow" pitchFamily="34" charset="0"/>
        <a:buChar char="►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538" y="10525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titre premier niveau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27538" y="115910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sommaire ou le 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1032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5FA7"/>
        </a:buClr>
        <a:buSzPct val="60000"/>
        <a:buFont typeface="Arial Narrow" pitchFamily="34" charset="0"/>
        <a:buChar char="►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538" y="10525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titre premier niveau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27538" y="115906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sommaire ou le 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292776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5FA7"/>
        </a:buClr>
        <a:buSzPct val="60000"/>
        <a:buFont typeface="Arial Narrow" pitchFamily="34" charset="0"/>
        <a:buChar char="►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538" y="10525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titre premier niveau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27538" y="115900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sommaire ou le 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10342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5FA7"/>
        </a:buClr>
        <a:buSzPct val="60000"/>
        <a:buFont typeface="Arial Narrow" pitchFamily="34" charset="0"/>
        <a:buChar char="►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538" y="1052514"/>
            <a:ext cx="1097280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titre premier niveau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27538" y="115892"/>
            <a:ext cx="1097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Le sommaire ou le 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23238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5FA7"/>
        </a:buClr>
        <a:buSzPct val="60000"/>
        <a:buFont typeface="Arial Narrow" pitchFamily="34" charset="0"/>
        <a:buChar char="►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 Black" pitchFamily="34" charset="0"/>
        <a:buChar char="♦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li.fr/aube/assure/droits-demarches/difficultes-acces-droits-soins/aides-financieres-individuelles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andivisible.fr/" TargetMode="External"/><Relationship Id="rId2" Type="http://schemas.openxmlformats.org/officeDocument/2006/relationships/hyperlink" Target="https://www.handifaction.fr/derniers-resultats/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handiconnect.fr/" TargetMode="External"/><Relationship Id="rId4" Type="http://schemas.openxmlformats.org/officeDocument/2006/relationships/hyperlink" Target="https://santebd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="" xmlns:a16="http://schemas.microsoft.com/office/drawing/2014/main" id="{1B7EA0C9-5B34-8A43-BEF0-32B1A8C62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095" y="3085551"/>
            <a:ext cx="11178400" cy="3070267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400" dirty="0" smtClean="0"/>
              <a:t>Action </a:t>
            </a:r>
            <a:r>
              <a:rPr lang="fr-FR" sz="4400" dirty="0"/>
              <a:t>Sanitaire et Social </a:t>
            </a:r>
            <a:r>
              <a:rPr lang="fr-FR" sz="4400" dirty="0" smtClean="0"/>
              <a:t>en </a:t>
            </a:r>
            <a:r>
              <a:rPr lang="fr-FR" sz="4400" dirty="0"/>
              <a:t>faveur des personnes en situation de </a:t>
            </a:r>
            <a:r>
              <a:rPr lang="fr-FR" sz="4400" dirty="0" smtClean="0"/>
              <a:t>handicap</a:t>
            </a:r>
            <a:br>
              <a:rPr lang="fr-FR" sz="4400" dirty="0" smtClean="0"/>
            </a:br>
            <a:r>
              <a:rPr lang="fr-FR" sz="2200" i="1" dirty="0" err="1" smtClean="0"/>
              <a:t>Cpam</a:t>
            </a:r>
            <a:r>
              <a:rPr lang="fr-FR" sz="2200" i="1" dirty="0" smtClean="0"/>
              <a:t> de l’aube 05/05/2022</a:t>
            </a:r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3386A870-7F07-434A-8B1A-EA0DE52C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852E-C5E1-FB40-BDC2-E280250209E5}" type="datetime1">
              <a:rPr lang="fr-FR" smtClean="0"/>
              <a:t>05/05/2022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8476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95665" y="440207"/>
            <a:ext cx="11196000" cy="1114817"/>
          </a:xfrm>
        </p:spPr>
        <p:txBody>
          <a:bodyPr/>
          <a:lstStyle/>
          <a:p>
            <a:r>
              <a:rPr lang="fr-FR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Le dossier d’aide financière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55093" y="1815152"/>
            <a:ext cx="111502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Disponible sous </a:t>
            </a:r>
            <a:r>
              <a:rPr lang="fr-FR" b="1" dirty="0" err="1" smtClean="0"/>
              <a:t>Ameli</a:t>
            </a:r>
            <a:r>
              <a:rPr lang="fr-FR" b="1" dirty="0"/>
              <a:t> </a:t>
            </a:r>
            <a:r>
              <a:rPr lang="fr-FR" b="1" dirty="0" smtClean="0"/>
              <a:t>:</a:t>
            </a:r>
          </a:p>
          <a:p>
            <a:r>
              <a:rPr lang="fr-FR" dirty="0" smtClean="0"/>
              <a:t> 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www.ameli.fr/aube/assure/droits-demarches/difficultes-acces-droits-soins/aides-financieres-individuelles</a:t>
            </a:r>
            <a:endParaRPr lang="fr-FR" dirty="0" smtClean="0"/>
          </a:p>
          <a:p>
            <a:r>
              <a:rPr lang="fr-FR" dirty="0" smtClean="0"/>
              <a:t> </a:t>
            </a:r>
          </a:p>
          <a:p>
            <a:r>
              <a:rPr lang="fr-FR" b="1" dirty="0" smtClean="0"/>
              <a:t>Les pièces justificatives nécessaires :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ressources des trois derniers mois du foyer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L’avis d’imposition ou de non-imposition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La quittance de loyer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Devis ou facture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 ’échéancier de mutuelle et la participation éventuelle de celle-ci à la dépense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Une prescription médicale pour certaines demandes</a:t>
            </a:r>
          </a:p>
          <a:p>
            <a:endParaRPr lang="fr-FR" dirty="0" smtClean="0"/>
          </a:p>
          <a:p>
            <a:r>
              <a:rPr lang="fr-FR" b="1" dirty="0" smtClean="0"/>
              <a:t>Adresse mail pour le retour des dossiers :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pas.cpam-aube@assurance-maladie.fr</a:t>
            </a:r>
          </a:p>
        </p:txBody>
      </p:sp>
    </p:spTree>
    <p:extLst>
      <p:ext uri="{BB962C8B-B14F-4D97-AF65-F5344CB8AC3E}">
        <p14:creationId xmlns:p14="http://schemas.microsoft.com/office/powerpoint/2010/main" val="14656368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F54E46D1-A7FA-4EAB-8C53-0F92DF35FE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6A84EA64-0F84-0941-B3B0-25EA8189B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04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4E772845-5EB4-4D23-AB10-BC566184C8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CC7B00D-FA02-4E72-88EA-D386F984E9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1538557" y="3000049"/>
            <a:ext cx="9925561" cy="1692000"/>
          </a:xfrm>
        </p:spPr>
        <p:txBody>
          <a:bodyPr/>
          <a:lstStyle/>
          <a:p>
            <a:r>
              <a:rPr lang="fr-F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aides collectives</a:t>
            </a:r>
            <a:endParaRPr lang="fr-FR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4503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72835" y="522915"/>
            <a:ext cx="11196000" cy="1114817"/>
          </a:xfrm>
        </p:spPr>
        <p:txBody>
          <a:bodyPr/>
          <a:lstStyle/>
          <a:p>
            <a:r>
              <a:rPr lang="fr-FR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Les aides collectives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32012" y="1637732"/>
            <a:ext cx="1143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502377" y="1883392"/>
            <a:ext cx="11166458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7"/>
            <a:r>
              <a:rPr lang="fr-FR" b="1" u="sng" dirty="0">
                <a:solidFill>
                  <a:schemeClr val="bg1"/>
                </a:solidFill>
                <a:latin typeface="Calibri" panose="020F0502020204030204" pitchFamily="34" charset="0"/>
              </a:rPr>
              <a:t>Les thématiques :</a:t>
            </a:r>
          </a:p>
          <a:p>
            <a:pPr lvl="7"/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7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 L’accès aux droits</a:t>
            </a:r>
          </a:p>
          <a:p>
            <a:pPr lvl="7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7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L’accès au retour et maintien à domicile</a:t>
            </a:r>
          </a:p>
          <a:p>
            <a:pPr lvl="7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7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L'inclusion numérique</a:t>
            </a:r>
          </a:p>
          <a:p>
            <a:pPr lvl="7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7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L’accès aux soins</a:t>
            </a:r>
          </a:p>
          <a:p>
            <a:pPr lvl="7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7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La prévention de la désinsertion professionnelle</a:t>
            </a:r>
          </a:p>
          <a:p>
            <a:pPr lvl="7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7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L’insertion sociale des personnes malades</a:t>
            </a:r>
          </a:p>
        </p:txBody>
      </p:sp>
      <p:pic>
        <p:nvPicPr>
          <p:cNvPr id="5" name="Picture 2" descr="C:\Users\LUCANI-11116\Desktop\PictoSubven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7" y="2544629"/>
            <a:ext cx="284551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951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F54E46D1-A7FA-4EAB-8C53-0F92DF35FE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6A84EA64-0F84-0941-B3B0-25EA8189B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05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4E772845-5EB4-4D23-AB10-BC566184C8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CC7B00D-FA02-4E72-88EA-D386F984E9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1538557" y="3000049"/>
            <a:ext cx="9925561" cy="1692000"/>
          </a:xfrm>
        </p:spPr>
        <p:txBody>
          <a:bodyPr/>
          <a:lstStyle/>
          <a:p>
            <a:r>
              <a:rPr lang="fr-F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Infos diverses</a:t>
            </a:r>
            <a:endParaRPr lang="fr-FR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6898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95665" y="440207"/>
            <a:ext cx="11196000" cy="1114817"/>
          </a:xfrm>
        </p:spPr>
        <p:txBody>
          <a:bodyPr/>
          <a:lstStyle/>
          <a:p>
            <a:r>
              <a:rPr lang="fr-FR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Infos diverses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55093" y="2265529"/>
            <a:ext cx="111502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/>
              <a:t>Déploiement des appels à projet nationaux (DO des cancers, vaccination grippe et gestes barrières, santé sexuelle, mois sans tabac)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/>
              <a:t>La mission accompagnement santé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hlinkClick r:id="rId2"/>
              </a:rPr>
              <a:t>Le baromètre </a:t>
            </a:r>
            <a:r>
              <a:rPr lang="fr-FR" b="1" dirty="0" err="1" smtClean="0">
                <a:hlinkClick r:id="rId2"/>
              </a:rPr>
              <a:t>handifaction</a:t>
            </a: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 smtClean="0"/>
              <a:t>Handivisible</a:t>
            </a:r>
            <a:r>
              <a:rPr lang="fr-FR" b="1" dirty="0" smtClean="0"/>
              <a:t> déployé à l’accueil de la </a:t>
            </a:r>
            <a:r>
              <a:rPr lang="fr-FR" b="1" dirty="0" err="1" smtClean="0"/>
              <a:t>Cpam</a:t>
            </a:r>
            <a:r>
              <a:rPr lang="fr-FR" b="1" dirty="0"/>
              <a:t> : </a:t>
            </a:r>
            <a:r>
              <a:rPr lang="fr-FR" b="1" dirty="0">
                <a:hlinkClick r:id="rId3"/>
              </a:rPr>
              <a:t>https://handivisible.fr</a:t>
            </a:r>
            <a:r>
              <a:rPr lang="fr-FR" b="1" dirty="0" smtClean="0">
                <a:hlinkClick r:id="rId3"/>
              </a:rPr>
              <a:t>/</a:t>
            </a: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smtClean="0"/>
              <a:t>Association </a:t>
            </a:r>
            <a:r>
              <a:rPr lang="fr-FR" b="1" dirty="0" err="1"/>
              <a:t>C</a:t>
            </a:r>
            <a:r>
              <a:rPr lang="fr-FR" b="1" smtClean="0"/>
              <a:t>o </a:t>
            </a:r>
            <a:r>
              <a:rPr lang="fr-FR" b="1" dirty="0" err="1" smtClean="0"/>
              <a:t>Actis</a:t>
            </a:r>
            <a:r>
              <a:rPr lang="fr-FR" b="1" dirty="0" smtClean="0"/>
              <a:t>-Santé : Santé bd et </a:t>
            </a:r>
            <a:r>
              <a:rPr lang="fr-FR" b="1" dirty="0" err="1" smtClean="0"/>
              <a:t>handiconnect</a:t>
            </a:r>
            <a:r>
              <a:rPr lang="fr-FR" b="1" dirty="0" smtClean="0"/>
              <a:t> (pour les </a:t>
            </a:r>
            <a:r>
              <a:rPr lang="fr-FR" b="1" dirty="0" err="1" smtClean="0"/>
              <a:t>ps</a:t>
            </a:r>
            <a:r>
              <a:rPr lang="fr-FR" b="1" dirty="0"/>
              <a:t>) : </a:t>
            </a:r>
            <a:r>
              <a:rPr lang="fr-FR" b="1" dirty="0">
                <a:hlinkClick r:id="rId4"/>
              </a:rPr>
              <a:t>https://santebd.org</a:t>
            </a:r>
            <a:r>
              <a:rPr lang="fr-FR" b="1" dirty="0" smtClean="0">
                <a:hlinkClick r:id="rId4"/>
              </a:rPr>
              <a:t>/</a:t>
            </a:r>
            <a:r>
              <a:rPr lang="fr-FR" b="1" dirty="0"/>
              <a:t> </a:t>
            </a:r>
            <a:r>
              <a:rPr lang="fr-FR" b="1" dirty="0">
                <a:hlinkClick r:id="rId5"/>
              </a:rPr>
              <a:t>https://handiconnect.fr</a:t>
            </a:r>
            <a:r>
              <a:rPr lang="fr-FR" b="1" dirty="0" smtClean="0">
                <a:hlinkClick r:id="rId5"/>
              </a:rPr>
              <a:t>/</a:t>
            </a:r>
            <a:r>
              <a:rPr lang="fr-FR" b="1" dirty="0" smtClean="0"/>
              <a:t> </a:t>
            </a: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9643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="" xmlns:a16="http://schemas.microsoft.com/office/drawing/2014/main" id="{B32BA4EA-28CD-7643-A7B8-8B08AB2E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44" y="427472"/>
            <a:ext cx="11186809" cy="5386474"/>
          </a:xfrm>
        </p:spPr>
        <p:txBody>
          <a:bodyPr>
            <a:normAutofit/>
          </a:bodyPr>
          <a:lstStyle/>
          <a:p>
            <a:r>
              <a:rPr lang="fr-FR" sz="2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Ordre </a:t>
            </a:r>
            <a:br>
              <a:rPr lang="fr-FR" sz="2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2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 </a:t>
            </a:r>
            <a:br>
              <a:rPr lang="fr-FR" sz="2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fr-FR" sz="2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jour</a:t>
            </a:r>
            <a:endParaRPr lang="fr-FR" sz="2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6A84EA64-0F84-0941-B3B0-25EA8189B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8747" y="670437"/>
            <a:ext cx="1080000" cy="552732"/>
          </a:xfrm>
        </p:spPr>
        <p:txBody>
          <a:bodyPr/>
          <a:lstStyle/>
          <a:p>
            <a:r>
              <a:rPr lang="fr-FR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01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65483834-EFCD-8F42-A0D9-DA01BF0B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195321" y="1224527"/>
            <a:ext cx="6590123" cy="360000"/>
          </a:xfrm>
        </p:spPr>
        <p:txBody>
          <a:bodyPr/>
          <a:lstStyle/>
          <a:p>
            <a:r>
              <a:rPr lang="fr-FR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aides possibles</a:t>
            </a:r>
            <a:endParaRPr lang="fr-FR" sz="1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D17DA696-B37C-694F-9536-D199B3D19DD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198747" y="1802899"/>
            <a:ext cx="1080000" cy="552732"/>
          </a:xfrm>
        </p:spPr>
        <p:txBody>
          <a:bodyPr/>
          <a:lstStyle/>
          <a:p>
            <a:r>
              <a:rPr lang="fr-FR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02</a:t>
            </a:r>
            <a:endParaRPr lang="fr-FR" dirty="0"/>
          </a:p>
        </p:txBody>
      </p:sp>
      <p:sp>
        <p:nvSpPr>
          <p:cNvPr id="94" name="Espace réservé du texte 93">
            <a:extLst>
              <a:ext uri="{FF2B5EF4-FFF2-40B4-BE49-F238E27FC236}">
                <a16:creationId xmlns="" xmlns:a16="http://schemas.microsoft.com/office/drawing/2014/main" id="{8DDF6985-6B14-8C41-9423-A208CDA24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5322" y="2356989"/>
            <a:ext cx="6849430" cy="360000"/>
          </a:xfrm>
        </p:spPr>
        <p:txBody>
          <a:bodyPr/>
          <a:lstStyle/>
          <a:p>
            <a:r>
              <a:rPr lang="fr-FR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aides spécifiques en lien avec le handicap</a:t>
            </a:r>
            <a:endParaRPr lang="fr-FR" sz="1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="" xmlns:a16="http://schemas.microsoft.com/office/drawing/2014/main" id="{0D931A4B-768C-4349-B713-7186FD59113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198747" y="2960761"/>
            <a:ext cx="1080000" cy="552732"/>
          </a:xfrm>
        </p:spPr>
        <p:txBody>
          <a:bodyPr/>
          <a:lstStyle/>
          <a:p>
            <a:r>
              <a:rPr lang="fr-FR" dirty="0"/>
              <a:t>03</a:t>
            </a:r>
          </a:p>
        </p:txBody>
      </p:sp>
      <p:sp>
        <p:nvSpPr>
          <p:cNvPr id="95" name="Espace réservé du texte 94">
            <a:extLst>
              <a:ext uri="{FF2B5EF4-FFF2-40B4-BE49-F238E27FC236}">
                <a16:creationId xmlns="" xmlns:a16="http://schemas.microsoft.com/office/drawing/2014/main" id="{8AA032FB-BC62-0744-AE47-C9CFEEA190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95322" y="3514851"/>
            <a:ext cx="6890374" cy="360000"/>
          </a:xfrm>
        </p:spPr>
        <p:txBody>
          <a:bodyPr/>
          <a:lstStyle/>
          <a:p>
            <a:r>
              <a:rPr lang="fr-FR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dossier d’aide financière</a:t>
            </a:r>
            <a:endParaRPr lang="fr-FR" sz="1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6" name="Espace réservé du texte 95">
            <a:extLst>
              <a:ext uri="{FF2B5EF4-FFF2-40B4-BE49-F238E27FC236}">
                <a16:creationId xmlns="" xmlns:a16="http://schemas.microsoft.com/office/drawing/2014/main" id="{F1397CBE-E066-C74D-93AE-7FAB96290C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95322" y="5041147"/>
            <a:ext cx="8350684" cy="360000"/>
          </a:xfrm>
        </p:spPr>
        <p:txBody>
          <a:bodyPr/>
          <a:lstStyle/>
          <a:p>
            <a:r>
              <a:rPr lang="fr-FR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subventions aux associations</a:t>
            </a:r>
            <a:endParaRPr lang="fr-FR" sz="1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fr-FR" sz="18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fr-FR" sz="18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Espace réservé du texte 64">
            <a:extLst>
              <a:ext uri="{FF2B5EF4-FFF2-40B4-BE49-F238E27FC236}">
                <a16:creationId xmlns="" xmlns:a16="http://schemas.microsoft.com/office/drawing/2014/main" id="{1A346C99-759C-4072-8215-1072EAF9FA7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150567" y="937662"/>
            <a:ext cx="21600" cy="637200"/>
          </a:xfrm>
        </p:spPr>
        <p:txBody>
          <a:bodyPr/>
          <a:lstStyle/>
          <a:p>
            <a:endParaRPr lang="fr-FR"/>
          </a:p>
        </p:txBody>
      </p:sp>
      <p:sp>
        <p:nvSpPr>
          <p:cNvPr id="66" name="Espace réservé du texte 65">
            <a:extLst>
              <a:ext uri="{FF2B5EF4-FFF2-40B4-BE49-F238E27FC236}">
                <a16:creationId xmlns="" xmlns:a16="http://schemas.microsoft.com/office/drawing/2014/main" id="{056B3022-10E8-47C7-B665-97296D3B8B2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150567" y="2069046"/>
            <a:ext cx="21600" cy="637200"/>
          </a:xfrm>
        </p:spPr>
        <p:txBody>
          <a:bodyPr/>
          <a:lstStyle/>
          <a:p>
            <a:endParaRPr lang="fr-FR"/>
          </a:p>
        </p:txBody>
      </p:sp>
      <p:sp>
        <p:nvSpPr>
          <p:cNvPr id="67" name="Espace réservé du texte 66">
            <a:extLst>
              <a:ext uri="{FF2B5EF4-FFF2-40B4-BE49-F238E27FC236}">
                <a16:creationId xmlns="" xmlns:a16="http://schemas.microsoft.com/office/drawing/2014/main" id="{573CB9AC-8964-4CC3-B219-2D03268D1A3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150567" y="3226908"/>
            <a:ext cx="21600" cy="637200"/>
          </a:xfrm>
        </p:spPr>
        <p:txBody>
          <a:bodyPr/>
          <a:lstStyle/>
          <a:p>
            <a:endParaRPr lang="fr-FR"/>
          </a:p>
        </p:txBody>
      </p:sp>
      <p:sp>
        <p:nvSpPr>
          <p:cNvPr id="68" name="Espace réservé du texte 67">
            <a:extLst>
              <a:ext uri="{FF2B5EF4-FFF2-40B4-BE49-F238E27FC236}">
                <a16:creationId xmlns="" xmlns:a16="http://schemas.microsoft.com/office/drawing/2014/main" id="{7EEC705D-1916-4C06-8BEA-C1C46F71D3B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150567" y="4753204"/>
            <a:ext cx="21600" cy="6372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E655F4AC-71AE-47B6-B9D2-666BC425C6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fr-FR" dirty="0" smtClean="0"/>
              <a:t>04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8061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F54E46D1-A7FA-4EAB-8C53-0F92DF35FE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6A84EA64-0F84-0941-B3B0-25EA8189B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01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4E772845-5EB4-4D23-AB10-BC566184C8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CC7B00D-FA02-4E72-88EA-D386F984E9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1538557" y="3000049"/>
            <a:ext cx="10157573" cy="1692000"/>
          </a:xfrm>
        </p:spPr>
        <p:txBody>
          <a:bodyPr/>
          <a:lstStyle/>
          <a:p>
            <a:r>
              <a:rPr lang="fr-F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aides possibles</a:t>
            </a:r>
            <a:endParaRPr lang="fr-FR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4089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Les aides possibles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59558" y="1676780"/>
            <a:ext cx="116324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000" b="1" u="sng" dirty="0" smtClean="0"/>
          </a:p>
          <a:p>
            <a:pPr algn="just"/>
            <a:endParaRPr lang="fr-FR" sz="2000" b="1" u="sng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0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fr-FR" sz="2000" b="1" dirty="0"/>
          </a:p>
          <a:p>
            <a:pPr algn="just"/>
            <a:endParaRPr lang="fr-FR" sz="2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="1" u="sng" dirty="0" smtClean="0"/>
          </a:p>
          <a:p>
            <a:endParaRPr lang="fr-FR" dirty="0" smtClean="0"/>
          </a:p>
          <a:p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2014840" y="2894646"/>
            <a:ext cx="5718795" cy="2001266"/>
            <a:chOff x="269379" y="2403327"/>
            <a:chExt cx="5718795" cy="2001266"/>
          </a:xfrm>
        </p:grpSpPr>
        <p:sp>
          <p:nvSpPr>
            <p:cNvPr id="7" name="Rectangle 6"/>
            <p:cNvSpPr/>
            <p:nvPr/>
          </p:nvSpPr>
          <p:spPr>
            <a:xfrm>
              <a:off x="269379" y="2465601"/>
              <a:ext cx="2286000" cy="19389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1" algn="r"/>
              <a:r>
                <a:rPr lang="fr-FR" sz="2000" b="1" dirty="0" smtClean="0">
                  <a:latin typeface="Calibri" panose="020F0502020204030204" pitchFamily="34" charset="0"/>
                </a:rPr>
                <a:t>L’aide </a:t>
              </a:r>
              <a:r>
                <a:rPr lang="fr-FR" sz="2000" b="1" dirty="0">
                  <a:latin typeface="Calibri" panose="020F0502020204030204" pitchFamily="34" charset="0"/>
                </a:rPr>
                <a:t>au maintien à domicile de personnes malades et de patients en sortie d’hospitalisation</a:t>
              </a:r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392187" y="2403327"/>
              <a:ext cx="559598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/>
          <p:cNvGrpSpPr/>
          <p:nvPr/>
        </p:nvGrpSpPr>
        <p:grpSpPr>
          <a:xfrm>
            <a:off x="4436691" y="2900996"/>
            <a:ext cx="2325344" cy="3539603"/>
            <a:chOff x="2691230" y="2409677"/>
            <a:chExt cx="2325344" cy="3539603"/>
          </a:xfrm>
        </p:grpSpPr>
        <p:sp>
          <p:nvSpPr>
            <p:cNvPr id="10" name="Rectangle 9"/>
            <p:cNvSpPr/>
            <p:nvPr/>
          </p:nvSpPr>
          <p:spPr>
            <a:xfrm>
              <a:off x="2730574" y="4625841"/>
              <a:ext cx="2286000" cy="13234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1"/>
              <a:r>
                <a:rPr lang="fr-FR" sz="2000" b="1" dirty="0" smtClean="0">
                  <a:latin typeface="Calibri" panose="020F0502020204030204" pitchFamily="34" charset="0"/>
                </a:rPr>
                <a:t>L’aide </a:t>
              </a:r>
              <a:r>
                <a:rPr lang="fr-FR" sz="2000" b="1" dirty="0">
                  <a:latin typeface="Calibri" panose="020F0502020204030204" pitchFamily="34" charset="0"/>
                </a:rPr>
                <a:t>au maintien à domicile des malades en phase terminale</a:t>
              </a: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2691230" y="2409677"/>
              <a:ext cx="0" cy="3446650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4436691" y="3649705"/>
            <a:ext cx="6148292" cy="1413217"/>
            <a:chOff x="2691230" y="3158386"/>
            <a:chExt cx="6148292" cy="1413217"/>
          </a:xfrm>
        </p:grpSpPr>
        <p:sp>
          <p:nvSpPr>
            <p:cNvPr id="13" name="Rectangle 12"/>
            <p:cNvSpPr/>
            <p:nvPr/>
          </p:nvSpPr>
          <p:spPr>
            <a:xfrm>
              <a:off x="6115744" y="3158386"/>
              <a:ext cx="272377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/>
              <a:r>
                <a:rPr lang="fr-FR" sz="2000" b="1" dirty="0" smtClean="0">
                  <a:latin typeface="Calibri" panose="020F0502020204030204" pitchFamily="34" charset="0"/>
                </a:rPr>
                <a:t>L’aide </a:t>
              </a:r>
              <a:r>
                <a:rPr lang="fr-FR" sz="2000" b="1" dirty="0">
                  <a:latin typeface="Calibri" panose="020F0502020204030204" pitchFamily="34" charset="0"/>
                </a:rPr>
                <a:t>au retour et au maintien à domicile des personnes en situation de handicap</a:t>
              </a:r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2691230" y="4571603"/>
              <a:ext cx="5997752" cy="0"/>
            </a:xfrm>
            <a:prstGeom prst="line">
              <a:avLst/>
            </a:prstGeom>
            <a:ln>
              <a:solidFill>
                <a:srgbClr val="9028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3" descr="C:\Users\LUCANI-11116\Desktop\img_aides_cecile_9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686" y="2800217"/>
            <a:ext cx="3436115" cy="228845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350962" y="1784554"/>
            <a:ext cx="32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/>
            <a:r>
              <a:rPr lang="fr-FR" sz="2000" b="1" dirty="0" smtClean="0">
                <a:latin typeface="Calibri" panose="020F0502020204030204" pitchFamily="34" charset="0"/>
              </a:rPr>
              <a:t> Les </a:t>
            </a:r>
            <a:r>
              <a:rPr lang="fr-FR" sz="2000" b="1" dirty="0">
                <a:latin typeface="Calibri" panose="020F0502020204030204" pitchFamily="34" charset="0"/>
              </a:rPr>
              <a:t>Prestations Supplémentaires et les Aides Financières </a:t>
            </a:r>
            <a:r>
              <a:rPr lang="fr-FR" sz="2000" b="1" dirty="0" smtClean="0">
                <a:latin typeface="Calibri" panose="020F0502020204030204" pitchFamily="34" charset="0"/>
              </a:rPr>
              <a:t>Individuelles</a:t>
            </a:r>
            <a:endParaRPr lang="fr-FR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5729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Les aides </a:t>
            </a:r>
            <a:r>
              <a:rPr lang="fr-FR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possibles 2/2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580219" y="1699481"/>
            <a:ext cx="11184151" cy="4999495"/>
            <a:chOff x="-966259" y="0"/>
            <a:chExt cx="8758749" cy="4542294"/>
          </a:xfrm>
          <a:solidFill>
            <a:schemeClr val="tx1"/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-966259" y="0"/>
              <a:ext cx="8758749" cy="454229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853731" y="1263068"/>
              <a:ext cx="5842566" cy="31347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180975" lvl="1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fr-FR" sz="2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aides financières individuelles et prestations supplémentaires</a:t>
              </a:r>
            </a:p>
            <a:p>
              <a:pPr marL="180975" lvl="1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endParaRPr lang="fr-FR" sz="2000" b="1" kern="12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kern="12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soins dentaires, l’appareillage auditif, l’optique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L’orthodontie, la parodontologie, l’implantologie dentaire</a:t>
              </a:r>
              <a:endParaRPr lang="fr-FR" b="1" kern="12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forfaits journaliers et tickets modérateurs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séances de psychomotricité, ergothérapie,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Séances d’ostéopathie ou de diététique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Complément aux frais de transport 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Supplément au forfait logement des Cures thermales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Aides aux malades en phase terminale (garde-malade, fournitures et produits non remboursables, médicaments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aides ménagères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kern="12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8" name="Picture 2" descr="C:\Users\LUCANI-11116\Desktop\vector-hand-help-logo-and-symbols-template-icons-ap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03" y="2660987"/>
            <a:ext cx="2344082" cy="262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59730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Les aides </a:t>
            </a:r>
            <a:r>
              <a:rPr lang="fr-FR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possibles 1/2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27546" y="1922216"/>
            <a:ext cx="11286697" cy="4578709"/>
            <a:chOff x="-966259" y="-1"/>
            <a:chExt cx="8758749" cy="4578709"/>
          </a:xfrm>
          <a:solidFill>
            <a:schemeClr val="tx1"/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-966259" y="-1"/>
              <a:ext cx="8758749" cy="457870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116470" y="1626380"/>
              <a:ext cx="6676020" cy="2952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180975" lvl="1" algn="ctr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endParaRPr lang="fr-FR" sz="2000" b="1" kern="12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180975" lvl="1" algn="ctr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fr-FR" sz="2000" b="1" kern="12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L’Aide locale à la mutualisation (pour toutes les classes d’âges)</a:t>
              </a:r>
            </a:p>
            <a:p>
              <a:pPr marL="180975" lvl="1" algn="ctr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endParaRPr lang="fr-FR" sz="2000" b="1" kern="12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defTabSz="62230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150 </a:t>
              </a:r>
              <a:r>
                <a:rPr lang="fr-FR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€ / an pour les moins de 25 ans</a:t>
              </a:r>
            </a:p>
            <a:p>
              <a:pPr marL="466725" lvl="1" indent="-285750" defTabSz="62230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FR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200 € / an pour les 25 / 59 ans</a:t>
              </a:r>
            </a:p>
            <a:p>
              <a:pPr marL="466725" lvl="1" indent="-285750" defTabSz="62230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FR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 250 € / an pour les + de 60 </a:t>
              </a: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ans</a:t>
              </a:r>
            </a:p>
            <a:p>
              <a:pPr marL="466725" lvl="1" indent="-285750" defTabSz="62230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r>
                <a:rPr lang="fr-FR" b="1" u="sng" dirty="0">
                  <a:solidFill>
                    <a:schemeClr val="bg1"/>
                  </a:solidFill>
                  <a:latin typeface="Calibri" panose="020F0502020204030204" pitchFamily="34" charset="0"/>
                </a:rPr>
                <a:t>Pour bénéficier de cette aide, vous devez </a:t>
              </a:r>
              <a:r>
                <a:rPr lang="fr-FR" b="1" u="sng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:</a:t>
              </a: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. Avoir obtenu un refus au </a:t>
              </a:r>
              <a:r>
                <a:rPr lang="fr-FR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dispositif légal de </a:t>
              </a: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la complémentaire </a:t>
              </a:r>
              <a:r>
                <a:rPr lang="fr-FR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santé </a:t>
              </a: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solidaire.</a:t>
              </a: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. Etre éligibles aux conditions de ressources prévues</a:t>
              </a: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180975" lvl="1" defTabSz="622300">
                <a:lnSpc>
                  <a:spcPct val="150000"/>
                </a:lnSpc>
                <a:spcBef>
                  <a:spcPct val="0"/>
                </a:spcBef>
              </a:pPr>
              <a:endParaRPr lang="fr-FR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kern="12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9" name="Picture 2" descr="C:\Users\LUCANI-11116\Desktop\Tout-publ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46" y="2762647"/>
            <a:ext cx="2723542" cy="226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45814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F54E46D1-A7FA-4EAB-8C53-0F92DF35FE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6A84EA64-0F84-0941-B3B0-25EA8189B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02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4E772845-5EB4-4D23-AB10-BC566184C8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CC7B00D-FA02-4E72-88EA-D386F984E9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1538557" y="3000049"/>
            <a:ext cx="10157574" cy="1692000"/>
          </a:xfrm>
        </p:spPr>
        <p:txBody>
          <a:bodyPr/>
          <a:lstStyle/>
          <a:p>
            <a:r>
              <a:rPr lang="fr-FR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aides spécifiques en lien avec le handicap</a:t>
            </a:r>
          </a:p>
        </p:txBody>
      </p:sp>
    </p:spTree>
    <p:extLst>
      <p:ext uri="{BB962C8B-B14F-4D97-AF65-F5344CB8AC3E}">
        <p14:creationId xmlns:p14="http://schemas.microsoft.com/office/powerpoint/2010/main" val="3972821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Les aides  </a:t>
            </a:r>
            <a:r>
              <a:rPr lang="fr-FR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spécifiques en lien avec le handicap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20912" y="1858505"/>
            <a:ext cx="11184151" cy="4719715"/>
            <a:chOff x="-1158644" y="0"/>
            <a:chExt cx="8758749" cy="4542294"/>
          </a:xfrm>
          <a:solidFill>
            <a:schemeClr val="tx1"/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-1158644" y="0"/>
              <a:ext cx="8758749" cy="454229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661346" y="691063"/>
              <a:ext cx="5938759" cy="31601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180975" lvl="1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endParaRPr lang="fr-FR" sz="2000" b="1" kern="12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kern="12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aides aux transports  (aménagement du véhicule personnel, achat de fauteuil roulant, accessoires …)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Les aides pour l’aménagement du logement</a:t>
              </a: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180975" lvl="1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fr-FR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Ces types d’aides font l’objet d’une première instruction par la MDPH avant présentation en commission d’aide financière</a:t>
              </a:r>
              <a:endParaRPr lang="fr-FR" b="1" kern="12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marL="466725" lvl="1" indent="-285750" algn="l" defTabSz="6223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fr-FR" b="1" kern="12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026" name="Picture 2" descr="C:\Users\LUCANI-11116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6" y="2740334"/>
            <a:ext cx="3127849" cy="22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18181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F54E46D1-A7FA-4EAB-8C53-0F92DF35FE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6A84EA64-0F84-0941-B3B0-25EA8189B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03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="" xmlns:a16="http://schemas.microsoft.com/office/drawing/2014/main" id="{4E772845-5EB4-4D23-AB10-BC566184C8A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CC7B00D-FA02-4E72-88EA-D386F984E9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1538557" y="3000049"/>
            <a:ext cx="9925561" cy="1692000"/>
          </a:xfrm>
        </p:spPr>
        <p:txBody>
          <a:bodyPr/>
          <a:lstStyle/>
          <a:p>
            <a:r>
              <a:rPr lang="fr-FR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dossier d’aide financière</a:t>
            </a:r>
            <a:endParaRPr lang="fr-FR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1654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PT AM">
  <a:themeElements>
    <a:clrScheme name="CNAM">
      <a:dk1>
        <a:srgbClr val="0C419A"/>
      </a:dk1>
      <a:lt1>
        <a:sysClr val="window" lastClr="FFFFFF"/>
      </a:lt1>
      <a:dk2>
        <a:srgbClr val="007FAD"/>
      </a:dk2>
      <a:lt2>
        <a:srgbClr val="545859"/>
      </a:lt2>
      <a:accent1>
        <a:srgbClr val="298478"/>
      </a:accent1>
      <a:accent2>
        <a:srgbClr val="C74E5A"/>
      </a:accent2>
      <a:accent3>
        <a:srgbClr val="007FAD"/>
      </a:accent3>
      <a:accent4>
        <a:srgbClr val="A05EB5"/>
      </a:accent4>
      <a:accent5>
        <a:srgbClr val="5E74B8"/>
      </a:accent5>
      <a:accent6>
        <a:srgbClr val="E11A81"/>
      </a:accent6>
      <a:hlink>
        <a:srgbClr val="0C419A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NAM_Template_PowerPoint_v4" id="{26C22B8F-5E05-F14C-9CB3-B37F511AC7C6}" vid="{59AAAB99-C36C-9647-8E13-E76025E32F41}"/>
    </a:ext>
  </a:extLst>
</a:theme>
</file>

<file path=ppt/theme/theme2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  <a:effectLst/>
      </a:spPr>
      <a:bodyPr wrap="none" anchor="ctr"/>
      <a:lstStyle>
        <a:defPPr>
          <a:lnSpc>
            <a:spcPct val="120000"/>
          </a:lnSpc>
          <a:defRPr dirty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  <a:effectLst/>
      </a:spPr>
      <a:bodyPr wrap="none" anchor="ctr"/>
      <a:lstStyle>
        <a:defPPr>
          <a:lnSpc>
            <a:spcPct val="120000"/>
          </a:lnSpc>
          <a:defRPr dirty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  <a:effectLst/>
      </a:spPr>
      <a:bodyPr wrap="none" anchor="ctr"/>
      <a:lstStyle>
        <a:defPPr>
          <a:lnSpc>
            <a:spcPct val="120000"/>
          </a:lnSpc>
          <a:defRPr dirty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  <a:effectLst/>
      </a:spPr>
      <a:bodyPr wrap="none" anchor="ctr"/>
      <a:lstStyle>
        <a:defPPr>
          <a:lnSpc>
            <a:spcPct val="120000"/>
          </a:lnSpc>
          <a:defRPr dirty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  <a:effectLst/>
      </a:spPr>
      <a:bodyPr wrap="none" anchor="ctr"/>
      <a:lstStyle>
        <a:defPPr>
          <a:lnSpc>
            <a:spcPct val="120000"/>
          </a:lnSpc>
          <a:defRPr dirty="0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PPT AM</Template>
  <TotalTime>2274</TotalTime>
  <Words>471</Words>
  <Application>Microsoft Office PowerPoint</Application>
  <PresentationFormat>Personnalisé</PresentationFormat>
  <Paragraphs>132</Paragraphs>
  <Slides>14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Masque PPT AM</vt:lpstr>
      <vt:lpstr>2_Conception personnalisée</vt:lpstr>
      <vt:lpstr>3_Conception personnalisée</vt:lpstr>
      <vt:lpstr>4_Conception personnalisée</vt:lpstr>
      <vt:lpstr>5_Conception personnalisée</vt:lpstr>
      <vt:lpstr>6_Conception personnalisée</vt:lpstr>
      <vt:lpstr>Action Sanitaire et Social en faveur des personnes en situation de handicap Cpam de l’aube 05/05/2022 </vt:lpstr>
      <vt:lpstr>Ordre  du  jour</vt:lpstr>
      <vt:lpstr>Présentation PowerPoint</vt:lpstr>
      <vt:lpstr>Les aides possibles</vt:lpstr>
      <vt:lpstr>Les aides possibles 2/2</vt:lpstr>
      <vt:lpstr>Les aides possibles 1/2</vt:lpstr>
      <vt:lpstr>Présentation PowerPoint</vt:lpstr>
      <vt:lpstr>Les aides  spécifiques en lien avec le handicap</vt:lpstr>
      <vt:lpstr>Présentation PowerPoint</vt:lpstr>
      <vt:lpstr>Le dossier d’aide financière</vt:lpstr>
      <vt:lpstr>Présentation PowerPoint</vt:lpstr>
      <vt:lpstr>Les aides collectives</vt:lpstr>
      <vt:lpstr>Présentation PowerPoint</vt:lpstr>
      <vt:lpstr>Infos diverses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PLUSIEURS LIGNES FOND COULEUR  [Arial Bold 41 pt]</dc:title>
  <dc:creator>DUGOIS EMMANUELLE (CPAM AUBE)</dc:creator>
  <cp:lastModifiedBy>LUCANI JONATHAN</cp:lastModifiedBy>
  <cp:revision>157</cp:revision>
  <dcterms:created xsi:type="dcterms:W3CDTF">2020-09-17T07:12:49Z</dcterms:created>
  <dcterms:modified xsi:type="dcterms:W3CDTF">2022-05-05T10:15:03Z</dcterms:modified>
</cp:coreProperties>
</file>